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sldIdLst>
    <p:sldId id="256" r:id="rId2"/>
    <p:sldId id="573" r:id="rId3"/>
    <p:sldId id="668" r:id="rId4"/>
    <p:sldId id="648" r:id="rId5"/>
    <p:sldId id="649" r:id="rId6"/>
    <p:sldId id="650" r:id="rId7"/>
    <p:sldId id="651" r:id="rId8"/>
    <p:sldId id="727" r:id="rId9"/>
    <p:sldId id="728" r:id="rId10"/>
    <p:sldId id="729" r:id="rId11"/>
    <p:sldId id="730" r:id="rId12"/>
    <p:sldId id="732" r:id="rId13"/>
    <p:sldId id="731" r:id="rId14"/>
    <p:sldId id="733" r:id="rId15"/>
    <p:sldId id="734" r:id="rId16"/>
    <p:sldId id="735" r:id="rId17"/>
    <p:sldId id="736" r:id="rId18"/>
    <p:sldId id="737" r:id="rId19"/>
    <p:sldId id="702" r:id="rId20"/>
    <p:sldId id="703" r:id="rId21"/>
    <p:sldId id="704" r:id="rId22"/>
    <p:sldId id="654" r:id="rId23"/>
    <p:sldId id="655" r:id="rId24"/>
    <p:sldId id="705" r:id="rId25"/>
    <p:sldId id="706" r:id="rId26"/>
    <p:sldId id="707" r:id="rId27"/>
    <p:sldId id="708" r:id="rId28"/>
    <p:sldId id="740" r:id="rId29"/>
    <p:sldId id="627" r:id="rId30"/>
    <p:sldId id="709" r:id="rId31"/>
    <p:sldId id="710" r:id="rId32"/>
    <p:sldId id="659" r:id="rId33"/>
    <p:sldId id="713" r:id="rId34"/>
    <p:sldId id="741" r:id="rId35"/>
    <p:sldId id="624" r:id="rId36"/>
    <p:sldId id="660" r:id="rId37"/>
    <p:sldId id="711" r:id="rId38"/>
    <p:sldId id="714" r:id="rId39"/>
    <p:sldId id="715" r:id="rId40"/>
    <p:sldId id="712" r:id="rId41"/>
    <p:sldId id="716" r:id="rId42"/>
    <p:sldId id="717" r:id="rId43"/>
    <p:sldId id="718" r:id="rId44"/>
    <p:sldId id="661" r:id="rId45"/>
    <p:sldId id="631" r:id="rId46"/>
    <p:sldId id="719" r:id="rId47"/>
    <p:sldId id="721" r:id="rId48"/>
    <p:sldId id="662" r:id="rId49"/>
    <p:sldId id="663" r:id="rId50"/>
    <p:sldId id="664" r:id="rId51"/>
    <p:sldId id="665" r:id="rId52"/>
    <p:sldId id="666" r:id="rId53"/>
    <p:sldId id="670" r:id="rId54"/>
    <p:sldId id="676" r:id="rId55"/>
    <p:sldId id="444" r:id="rId56"/>
    <p:sldId id="446" r:id="rId57"/>
    <p:sldId id="368" r:id="rId58"/>
    <p:sldId id="369" r:id="rId59"/>
    <p:sldId id="447" r:id="rId6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ka jimenez rico" initials="ejr" lastIdx="0" clrIdx="0">
    <p:extLst>
      <p:ext uri="{19B8F6BF-5375-455C-9EA6-DF929625EA0E}">
        <p15:presenceInfo xmlns:p15="http://schemas.microsoft.com/office/powerpoint/2012/main" userId="f30c041272086a4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8BFE"/>
    <a:srgbClr val="6165FF"/>
    <a:srgbClr val="0E4DFE"/>
    <a:srgbClr val="8DEAF7"/>
    <a:srgbClr val="E5F177"/>
    <a:srgbClr val="95CBE3"/>
    <a:srgbClr val="E626DD"/>
    <a:srgbClr val="F395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3" autoAdjust="0"/>
    <p:restoredTop sz="94660"/>
  </p:normalViewPr>
  <p:slideViewPr>
    <p:cSldViewPr snapToGrid="0">
      <p:cViewPr varScale="1">
        <p:scale>
          <a:sx n="91" d="100"/>
          <a:sy n="91" d="100"/>
        </p:scale>
        <p:origin x="3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commentAuthors" Target="commentAuthor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b="1" i="0" u="none" strike="noStrike" kern="1200" dirty="0" smtClean="0">
                <a:solidFill>
                  <a:srgbClr val="628BFE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INGRESOS</a:t>
            </a:r>
            <a:r>
              <a:rPr lang="en-US" sz="3200" b="1" i="0" u="none" strike="noStrike" kern="1200" baseline="0" dirty="0" smtClean="0">
                <a:solidFill>
                  <a:srgbClr val="628BFE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SEGUNDO</a:t>
            </a:r>
            <a:r>
              <a:rPr lang="en-US" sz="3200" b="1" i="0" u="none" strike="noStrike" kern="1200" dirty="0" smtClean="0">
                <a:solidFill>
                  <a:srgbClr val="628BFE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lang="en-US" sz="3200" b="1" i="0" u="none" strike="noStrike" kern="1200" dirty="0">
                <a:solidFill>
                  <a:srgbClr val="628BFE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TRIMESTRE</a:t>
            </a:r>
            <a:r>
              <a:rPr lang="es-ES" sz="3200" b="1" i="0" u="none" strike="noStrike" kern="1200" dirty="0">
                <a:solidFill>
                  <a:srgbClr val="628BFE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 </a:t>
            </a:r>
            <a:r>
              <a:rPr lang="es-ES" sz="3200" b="1" i="0" u="none" strike="noStrike" kern="1200" dirty="0" smtClean="0">
                <a:solidFill>
                  <a:srgbClr val="628BFE"/>
                </a:solidFill>
                <a:effectLst/>
                <a:latin typeface="Arial Black" panose="020B0A04020102020204" pitchFamily="34" charset="0"/>
                <a:ea typeface="+mn-ea"/>
                <a:cs typeface="+mn-cs"/>
              </a:rPr>
              <a:t>2021</a:t>
            </a:r>
            <a:endParaRPr lang="en-US" sz="3200" b="1" i="0" u="none" strike="noStrike" kern="1200" dirty="0">
              <a:solidFill>
                <a:srgbClr val="628BFE"/>
              </a:solidFill>
              <a:effectLst/>
              <a:latin typeface="Arial Black" panose="020B0A04020102020204" pitchFamily="34" charset="0"/>
              <a:ea typeface="+mn-ea"/>
              <a:cs typeface="+mn-cs"/>
            </a:endParaRPr>
          </a:p>
        </c:rich>
      </c:tx>
      <c:layout>
        <c:manualLayout>
          <c:xMode val="edge"/>
          <c:yMode val="edge"/>
          <c:x val="0.16237178885021233"/>
          <c:y val="3.3624963546223139E-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70"/>
      <c:rotY val="0"/>
      <c:depthPercent val="100"/>
      <c:rAngAx val="0"/>
      <c:perspective val="4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1489501312335939E-4"/>
          <c:y val="0.20329571303587049"/>
          <c:w val="0.48705405040257155"/>
          <c:h val="0.62815864683581224"/>
        </c:manualLayout>
      </c:layout>
      <c:pie3DChart>
        <c:varyColors val="1"/>
        <c:ser>
          <c:idx val="0"/>
          <c:order val="0"/>
          <c:tx>
            <c:strRef>
              <c:f>Hoja1!$B$2</c:f>
              <c:strCache>
                <c:ptCount val="1"/>
                <c:pt idx="0">
                  <c:v>CONCEPTO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E07E-4737-A637-DD2BC3CE0129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E07E-4737-A637-DD2BC3CE0129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E07E-4737-A637-DD2BC3CE0129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E07E-4737-A637-DD2BC3CE0129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E07E-4737-A637-DD2BC3CE0129}"/>
              </c:ext>
            </c:extLst>
          </c:dPt>
          <c:dLbls>
            <c:dLbl>
              <c:idx val="0"/>
              <c:layout>
                <c:manualLayout>
                  <c:x val="-0.12397309711286089"/>
                  <c:y val="-0.2327475940507436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/>
                      <a:t>78%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6029804144789293E-2"/>
                      <c:h val="9.06945173519976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07E-4737-A637-DD2BC3CE0129}"/>
                </c:ext>
              </c:extLst>
            </c:dLbl>
            <c:dLbl>
              <c:idx val="1"/>
              <c:layout>
                <c:manualLayout>
                  <c:x val="9.0572178477690293E-2"/>
                  <c:y val="-5.942053076698745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11%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07E-4737-A637-DD2BC3CE0129}"/>
                </c:ext>
              </c:extLst>
            </c:dLbl>
            <c:dLbl>
              <c:idx val="2"/>
              <c:layout>
                <c:manualLayout>
                  <c:x val="-1.487106299212599E-2"/>
                  <c:y val="0.1240303295421405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dirty="0" smtClean="0"/>
                      <a:t>2%</a:t>
                    </a:r>
                    <a:endParaRPr lang="en-US" sz="16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6945650649886053E-2"/>
                      <c:h val="5.550933216681248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E07E-4737-A637-DD2BC3CE0129}"/>
                </c:ext>
              </c:extLst>
            </c:dLbl>
            <c:dLbl>
              <c:idx val="3"/>
              <c:layout>
                <c:manualLayout>
                  <c:x val="6.8908874671916004E-2"/>
                  <c:y val="-2.318358121901429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254602178127499E-2"/>
                      <c:h val="4.625007290755322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E07E-4737-A637-DD2BC3CE0129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07E-4737-A637-DD2BC3CE012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Hoja1!$A$3:$A$7</c:f>
              <c:strCache>
                <c:ptCount val="5"/>
                <c:pt idx="0">
                  <c:v>CUOTAS DE CONDOMINOS</c:v>
                </c:pt>
                <c:pt idx="1">
                  <c:v>CUOTAS EXTRAORDINARIAS</c:v>
                </c:pt>
                <c:pt idx="2">
                  <c:v>SERVICIO AREAS PRIVADAS </c:v>
                </c:pt>
                <c:pt idx="3">
                  <c:v>CUOTAS ADICIONALES</c:v>
                </c:pt>
                <c:pt idx="4">
                  <c:v>MANTENIMIENTO ADICIONAL</c:v>
                </c:pt>
              </c:strCache>
            </c:strRef>
          </c:cat>
          <c:val>
            <c:numRef>
              <c:f>Hoja1!$B$3:$B$7</c:f>
              <c:numCache>
                <c:formatCode>General</c:formatCode>
                <c:ptCount val="5"/>
                <c:pt idx="0">
                  <c:v>78</c:v>
                </c:pt>
                <c:pt idx="1">
                  <c:v>2</c:v>
                </c:pt>
                <c:pt idx="2">
                  <c:v>11</c:v>
                </c:pt>
                <c:pt idx="3">
                  <c:v>5</c:v>
                </c:pt>
                <c:pt idx="4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E07E-4737-A637-DD2BC3CE0129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43354478346456693"/>
          <c:y val="0.20327209098862642"/>
          <c:w val="0.22103877133762895"/>
          <c:h val="0.297097841936424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>
                <a:solidFill>
                  <a:schemeClr val="tx1"/>
                </a:solidFill>
              </a:rPr>
              <a:t>Descuento</a:t>
            </a:r>
            <a:r>
              <a:rPr lang="en-US" dirty="0">
                <a:solidFill>
                  <a:schemeClr val="tx1"/>
                </a:solidFill>
              </a:rPr>
              <a:t> de los </a:t>
            </a:r>
            <a:r>
              <a:rPr lang="en-US" dirty="0" err="1">
                <a:solidFill>
                  <a:schemeClr val="tx1"/>
                </a:solidFill>
              </a:rPr>
              <a:t>Ingresos</a:t>
            </a:r>
            <a:endParaRPr lang="en-US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07047596459529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>
        <c:manualLayout>
          <c:layoutTarget val="inner"/>
          <c:xMode val="edge"/>
          <c:yMode val="edge"/>
          <c:x val="0.11545059081502849"/>
          <c:y val="0.14317370366372964"/>
          <c:w val="0.75798419679743811"/>
          <c:h val="0.68481017562545043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Descuento de Ingresos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shade val="76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hade val="76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shade val="76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02B-4799-8E69-997FDB73AC2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6">
                      <a:tint val="77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tint val="77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tint val="77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E43-4C09-9E39-8C678B072A9A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tint val="3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tint val="3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tint val="3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C83-4556-9CEA-7A57286A68ED}"/>
              </c:ext>
            </c:extLst>
          </c:dPt>
          <c:dLbls>
            <c:dLbl>
              <c:idx val="0"/>
              <c:layout>
                <c:manualLayout>
                  <c:x val="-0.14375306587993433"/>
                  <c:y val="-0.2764941486516457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80%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373931673487996"/>
                      <c:h val="0.119522996801239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02B-4799-8E69-997FDB73AC23}"/>
                </c:ext>
              </c:extLst>
            </c:dLbl>
            <c:dLbl>
              <c:idx val="1"/>
              <c:layout>
                <c:manualLayout>
                  <c:x val="0.17505873580505796"/>
                  <c:y val="0.1783493983000825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20%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228002571291418"/>
                      <c:h val="0.135564835691386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E43-4C09-9E39-8C678B072A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Ingresos</c:v>
                </c:pt>
                <c:pt idx="1">
                  <c:v>Descuento por pronto pago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80</c:v>
                </c:pt>
                <c:pt idx="1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2B-4799-8E69-997FDB73AC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2858872596361091E-2"/>
          <c:y val="0.86578092896505399"/>
          <c:w val="0.84316719564263254"/>
          <c:h val="9.405171231157220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s-ES" sz="2160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ES" sz="3200" dirty="0">
                <a:solidFill>
                  <a:srgbClr val="628BFE"/>
                </a:solidFill>
                <a:latin typeface="Arial Black" panose="020B0A04020102020204" pitchFamily="34" charset="0"/>
              </a:rPr>
              <a:t>GASTOS </a:t>
            </a:r>
            <a:r>
              <a:rPr lang="es-ES" sz="3200" dirty="0" smtClean="0">
                <a:solidFill>
                  <a:srgbClr val="628BFE"/>
                </a:solidFill>
                <a:latin typeface="Arial Black" panose="020B0A04020102020204" pitchFamily="34" charset="0"/>
              </a:rPr>
              <a:t>SEGUNDO </a:t>
            </a:r>
            <a:r>
              <a:rPr lang="es-ES" sz="3200" dirty="0">
                <a:solidFill>
                  <a:srgbClr val="628BFE"/>
                </a:solidFill>
                <a:latin typeface="Arial Black" panose="020B0A04020102020204" pitchFamily="34" charset="0"/>
              </a:rPr>
              <a:t>TRIMESTRE </a:t>
            </a:r>
            <a:r>
              <a:rPr lang="es-ES" sz="3200" dirty="0" smtClean="0">
                <a:solidFill>
                  <a:srgbClr val="628BFE"/>
                </a:solidFill>
                <a:latin typeface="Arial Black" panose="020B0A04020102020204" pitchFamily="34" charset="0"/>
              </a:rPr>
              <a:t>2021</a:t>
            </a:r>
            <a:endParaRPr lang="es-ES" sz="3200" dirty="0">
              <a:solidFill>
                <a:srgbClr val="628BFE"/>
              </a:solidFill>
              <a:latin typeface="Arial Black" panose="020B0A04020102020204" pitchFamily="34" charset="0"/>
            </a:endParaRPr>
          </a:p>
        </c:rich>
      </c:tx>
      <c:layout>
        <c:manualLayout>
          <c:xMode val="edge"/>
          <c:yMode val="edge"/>
          <c:x val="0.1643906660104987"/>
          <c:y val="2.6789442986293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s-ES" sz="2160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65"/>
      <c:rotY val="0"/>
      <c:rAngAx val="0"/>
      <c:perspective val="0"/>
    </c:view3D>
    <c:floor>
      <c:thickness val="0"/>
      <c:spPr>
        <a:noFill/>
        <a:ln w="6350" cap="flat" cmpd="sng" algn="ctr">
          <a:solidFill>
            <a:schemeClr val="tx1">
              <a:tint val="75000"/>
            </a:schemeClr>
          </a:solidFill>
          <a:prstDash val="solid"/>
          <a:round/>
        </a:ln>
        <a:effectLst/>
        <a:sp3d contourW="6350">
          <a:contourClr>
            <a:schemeClr val="tx1">
              <a:tint val="7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7647973170020412"/>
          <c:w val="0.69131754059834594"/>
          <c:h val="0.77857589263969718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GASTOS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0A22-4A4B-9F63-95395CE85B9E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0A22-4A4B-9F63-95395CE85B9E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0-0A22-4A4B-9F63-95395CE85B9E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0A22-4A4B-9F63-95395CE85B9E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0A22-4A4B-9F63-95395CE85B9E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0A22-4A4B-9F63-95395CE85B9E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0A22-4A4B-9F63-95395CE85B9E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4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0A22-4A4B-9F63-95395CE85B9E}"/>
              </c:ext>
            </c:extLst>
          </c:dPt>
          <c:dPt>
            <c:idx val="8"/>
            <c:bubble3D val="0"/>
            <c:spPr>
              <a:gradFill rotWithShape="1">
                <a:gsLst>
                  <a:gs pos="0">
                    <a:schemeClr val="accent6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2-0A22-4A4B-9F63-95395CE85B9E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8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8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E-7556-4077-AF40-8793E78F35AA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22-4A4B-9F63-95395CE85B9E}"/>
                </c:ext>
              </c:extLst>
            </c:dLbl>
            <c:dLbl>
              <c:idx val="1"/>
              <c:layout>
                <c:manualLayout>
                  <c:x val="-0.13263336614173235"/>
                  <c:y val="-0.1368782443861184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34%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22-4A4B-9F63-95395CE85B9E}"/>
                </c:ext>
              </c:extLst>
            </c:dLbl>
            <c:dLbl>
              <c:idx val="2"/>
              <c:layout>
                <c:manualLayout>
                  <c:x val="-3.5094078083989504E-2"/>
                  <c:y val="-0.56221930592009328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12%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0A22-4A4B-9F63-95395CE85B9E}"/>
                </c:ext>
              </c:extLst>
            </c:dLbl>
            <c:dLbl>
              <c:idx val="3"/>
              <c:layout>
                <c:manualLayout>
                  <c:x val="0.11862664041994751"/>
                  <c:y val="-0.45663910761154858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 smtClean="0"/>
                      <a:t>4%</a:t>
                    </a:r>
                    <a:endParaRPr lang="en-US" sz="20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A22-4A4B-9F63-95395CE85B9E}"/>
                </c:ext>
              </c:extLst>
            </c:dLbl>
            <c:dLbl>
              <c:idx val="4"/>
              <c:layout>
                <c:manualLayout>
                  <c:x val="0.17236007217847768"/>
                  <c:y val="0.38777777777777778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23%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A22-4A4B-9F63-95395CE85B9E}"/>
                </c:ext>
              </c:extLst>
            </c:dLbl>
            <c:dLbl>
              <c:idx val="5"/>
              <c:layout>
                <c:manualLayout>
                  <c:x val="0.19501369750656167"/>
                  <c:y val="0.118286380869058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13%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A22-4A4B-9F63-95395CE85B9E}"/>
                </c:ext>
              </c:extLst>
            </c:dLbl>
            <c:dLbl>
              <c:idx val="6"/>
              <c:layout>
                <c:manualLayout>
                  <c:x val="1.9025426509186351E-2"/>
                  <c:y val="4.8187518226888307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4567108612380606E-2"/>
                      <c:h val="4.81371160732085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1-0A22-4A4B-9F63-95395CE85B9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A22-4A4B-9F63-95395CE85B9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0A22-4A4B-9F63-95395CE85B9E}"/>
                </c:ext>
              </c:extLst>
            </c:dLbl>
            <c:dLbl>
              <c:idx val="9"/>
              <c:layout>
                <c:manualLayout>
                  <c:x val="-0.12323753280839896"/>
                  <c:y val="0.44256401283172936"/>
                </c:manualLayout>
              </c:layout>
              <c:tx>
                <c:rich>
                  <a:bodyPr/>
                  <a:lstStyle/>
                  <a:p>
                    <a:r>
                      <a:rPr lang="en-US" sz="2400" dirty="0" smtClean="0"/>
                      <a:t>13%</a:t>
                    </a:r>
                    <a:endParaRPr lang="en-US" sz="2400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0749999999999998E-2"/>
                      <c:h val="6.906488772236804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7556-4077-AF40-8793E78F35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s-ES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Hoja1!$A$2:$A$10</c:f>
              <c:strCache>
                <c:ptCount val="9"/>
                <c:pt idx="0">
                  <c:v>ADMINISTRACION</c:v>
                </c:pt>
                <c:pt idx="1">
                  <c:v>JARDINERIA</c:v>
                </c:pt>
                <c:pt idx="2">
                  <c:v>VIGILANCIA</c:v>
                </c:pt>
                <c:pt idx="3">
                  <c:v>MANTENIMIENTO ALBERCAS</c:v>
                </c:pt>
                <c:pt idx="4">
                  <c:v>GASTOS GENERALES</c:v>
                </c:pt>
                <c:pt idx="5">
                  <c:v>GASTOS AREA COMUN</c:v>
                </c:pt>
                <c:pt idx="6">
                  <c:v>SEGURO AREAS COMUNES</c:v>
                </c:pt>
                <c:pt idx="7">
                  <c:v>SEGURO DE CASAS</c:v>
                </c:pt>
                <c:pt idx="8">
                  <c:v>OTROS GASTOS EXTRAORDINARIOS</c:v>
                </c:pt>
              </c:strCache>
            </c:strRef>
          </c:cat>
          <c:val>
            <c:numRef>
              <c:f>Hoja1!$B$2:$B$11</c:f>
              <c:numCache>
                <c:formatCode>General</c:formatCode>
                <c:ptCount val="10"/>
                <c:pt idx="0">
                  <c:v>13</c:v>
                </c:pt>
                <c:pt idx="1">
                  <c:v>34</c:v>
                </c:pt>
                <c:pt idx="2">
                  <c:v>23</c:v>
                </c:pt>
                <c:pt idx="3">
                  <c:v>13</c:v>
                </c:pt>
                <c:pt idx="4">
                  <c:v>12</c:v>
                </c:pt>
                <c:pt idx="5">
                  <c:v>4</c:v>
                </c:pt>
                <c:pt idx="6">
                  <c:v>2</c:v>
                </c:pt>
                <c:pt idx="7">
                  <c:v>2</c:v>
                </c:pt>
                <c:pt idx="8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0A22-4A4B-9F63-95395CE85B9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9"/>
        <c:delete val="1"/>
      </c:legendEntry>
      <c:layout>
        <c:manualLayout>
          <c:xMode val="edge"/>
          <c:yMode val="edge"/>
          <c:x val="0.63894326534367463"/>
          <c:y val="0.12654175823637259"/>
          <c:w val="0.36105673465632543"/>
          <c:h val="0.750593605674457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es-MX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cap="none" spc="2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130" b="1" dirty="0">
                <a:solidFill>
                  <a:schemeClr val="bg2">
                    <a:lumMod val="25000"/>
                  </a:schemeClr>
                </a:solidFill>
              </a:rPr>
              <a:t>TOTAL DEL ACTIVO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cap="none" spc="2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5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773036007879076"/>
          <c:y val="0.13424382847899038"/>
          <c:w val="0.63445661800378506"/>
          <c:h val="0.8114887338306479"/>
        </c:manualLayout>
      </c:layout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 C T I V O</c:v>
                </c:pt>
              </c:strCache>
            </c:strRef>
          </c:tx>
          <c:explosion val="45"/>
          <c:dPt>
            <c:idx val="0"/>
            <c:bubble3D val="0"/>
            <c:spPr>
              <a:gradFill rotWithShape="1">
                <a:gsLst>
                  <a:gs pos="0">
                    <a:schemeClr val="accent6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6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6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EA2-4DDD-A83A-742FCA7CDAEA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5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5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EA2-4DDD-A83A-742FCA7CDAEA}"/>
              </c:ext>
            </c:extLst>
          </c:dPt>
          <c:dLbls>
            <c:dLbl>
              <c:idx val="0"/>
              <c:layout>
                <c:manualLayout>
                  <c:x val="-9.0905787246319994E-2"/>
                  <c:y val="-0.2278046156656585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 smtClean="0"/>
                      <a:t>67%</a:t>
                    </a:r>
                    <a:endParaRPr 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487030213254581"/>
                      <c:h val="0.118728230274427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EA2-4DDD-A83A-742FCA7CDAEA}"/>
                </c:ext>
              </c:extLst>
            </c:dLbl>
            <c:dLbl>
              <c:idx val="1"/>
              <c:layout>
                <c:manualLayout>
                  <c:x val="9.7898618770058857E-2"/>
                  <c:y val="0.1198972282498639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33%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15741056394938"/>
                      <c:h val="0.1157307995681811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EA2-4DDD-A83A-742FCA7CDA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out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ACTIVO CIRCULANTE</c:v>
                </c:pt>
                <c:pt idx="1">
                  <c:v>ACTIVO NO CIRCULANTE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67</c:v>
                </c:pt>
                <c:pt idx="1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EA2-4DDD-A83A-742FCA7CDAEA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465776649428363"/>
          <c:y val="0.866722429891984"/>
          <c:w val="0.71869673335398387"/>
          <c:h val="0.115292985870536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chemeClr val="bg2">
                    <a:lumMod val="25000"/>
                  </a:schemeClr>
                </a:solidFill>
              </a:rPr>
              <a:t>TOTAL DEL PASIVO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200"/>
      <c:depthPercent val="100"/>
      <c:rAngAx val="0"/>
    </c:view3D>
    <c:floor>
      <c:thickness val="0"/>
      <c:spPr>
        <a:noFill/>
        <a:ln w="6350" cap="flat" cmpd="sng" algn="ctr">
          <a:noFill/>
          <a:prstDash val="solid"/>
          <a:round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 DEL PASIVO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shade val="76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459-4290-8661-DCEAD98AC0D8}"/>
              </c:ext>
            </c:extLst>
          </c:dPt>
          <c:dPt>
            <c:idx val="1"/>
            <c:bubble3D val="0"/>
            <c:spPr>
              <a:solidFill>
                <a:schemeClr val="accent6">
                  <a:tint val="77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B10-4F84-A9B5-FAD0B7EA3388}"/>
              </c:ext>
            </c:extLst>
          </c:dPt>
          <c:dLbls>
            <c:dLbl>
              <c:idx val="0"/>
              <c:layout>
                <c:manualLayout>
                  <c:x val="0.15886692850861206"/>
                  <c:y val="-0.1428451565060059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 smtClean="0"/>
                      <a:t>22%</a:t>
                    </a:r>
                    <a:endParaRPr 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492622501503799"/>
                      <c:h val="9.77462153307015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459-4290-8661-DCEAD98AC0D8}"/>
                </c:ext>
              </c:extLst>
            </c:dLbl>
            <c:dLbl>
              <c:idx val="1"/>
              <c:layout>
                <c:manualLayout>
                  <c:x val="-0.26722423489407743"/>
                  <c:y val="8.81433442169176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000" dirty="0" smtClean="0"/>
                      <a:t>78%</a:t>
                    </a:r>
                    <a:endParaRPr lang="en-US" sz="20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3424043140590841"/>
                      <c:h val="7.318238870209360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B10-4F84-A9B5-FAD0B7EA33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2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SUMA DEL PASIVO</c:v>
                </c:pt>
                <c:pt idx="1">
                  <c:v>SUMA DEL CAPITAL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22</c:v>
                </c:pt>
                <c:pt idx="1">
                  <c:v>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10-4F84-A9B5-FAD0B7EA338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1734568727479236E-2"/>
          <c:y val="0.88470701412946351"/>
          <c:w val="0.9371535255059279"/>
          <c:h val="9.73084016330568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0.44043</cdr:x>
      <cdr:y>0.10975</cdr:y>
    </cdr:from>
    <cdr:to>
      <cdr:x>0.68094</cdr:x>
      <cdr:y>0.17825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5369764" y="752689"/>
          <a:ext cx="2932298" cy="4697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ES" sz="2400" b="1" dirty="0">
              <a:solidFill>
                <a:schemeClr val="tx1"/>
              </a:solidFill>
            </a:rPr>
            <a:t>Rubro del Ingreso</a:t>
          </a:r>
        </a:p>
      </cdr:txBody>
    </cdr:sp>
  </cdr:relSizeAnchor>
  <cdr:relSizeAnchor xmlns:cdr="http://schemas.openxmlformats.org/drawingml/2006/chartDrawing">
    <cdr:from>
      <cdr:x>0.30824</cdr:x>
      <cdr:y>0.2165</cdr:y>
    </cdr:from>
    <cdr:to>
      <cdr:x>0.36336</cdr:x>
      <cdr:y>0.2795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3534008" y="1484757"/>
          <a:ext cx="631960" cy="4320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100"/>
        </a:p>
      </cdr:txBody>
    </cdr:sp>
  </cdr:relSizeAnchor>
  <cdr:relSizeAnchor xmlns:cdr="http://schemas.openxmlformats.org/drawingml/2006/chartDrawing">
    <cdr:from>
      <cdr:x>0.27042</cdr:x>
      <cdr:y>0.32571</cdr:y>
    </cdr:from>
    <cdr:to>
      <cdr:x>0.3155</cdr:x>
      <cdr:y>0.36629</cdr:y>
    </cdr:to>
    <cdr:sp macro="" textlink="">
      <cdr:nvSpPr>
        <cdr:cNvPr id="4" name="CuadroTexto 3">
          <a:extLst xmlns:a="http://schemas.openxmlformats.org/drawingml/2006/main">
            <a:ext uri="{FF2B5EF4-FFF2-40B4-BE49-F238E27FC236}">
              <a16:creationId xmlns:a16="http://schemas.microsoft.com/office/drawing/2014/main" id="{3AC4CEAD-3D54-4EA9-A2C7-1CDA50112257}"/>
            </a:ext>
          </a:extLst>
        </cdr:cNvPr>
        <cdr:cNvSpPr txBox="1"/>
      </cdr:nvSpPr>
      <cdr:spPr>
        <a:xfrm xmlns:a="http://schemas.openxmlformats.org/drawingml/2006/main">
          <a:off x="3100377" y="2233746"/>
          <a:ext cx="516849" cy="27829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s-MX" sz="1800" dirty="0"/>
        </a:p>
      </cdr:txBody>
    </cdr:sp>
  </cdr:relSizeAnchor>
  <cdr:relSizeAnchor xmlns:cdr="http://schemas.openxmlformats.org/drawingml/2006/chartDrawing">
    <cdr:from>
      <cdr:x>0.14691</cdr:x>
      <cdr:y>0.17298</cdr:y>
    </cdr:from>
    <cdr:to>
      <cdr:x>0.18936</cdr:x>
      <cdr:y>0.23336</cdr:y>
    </cdr:to>
    <cdr:sp macro="" textlink="">
      <cdr:nvSpPr>
        <cdr:cNvPr id="5" name="CuadroTexto 4"/>
        <cdr:cNvSpPr txBox="1"/>
      </cdr:nvSpPr>
      <cdr:spPr>
        <a:xfrm xmlns:a="http://schemas.openxmlformats.org/drawingml/2006/main">
          <a:off x="1791113" y="1186328"/>
          <a:ext cx="517550" cy="4140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800" dirty="0" smtClean="0"/>
            <a:t>5%</a:t>
          </a:r>
          <a:endParaRPr lang="es-MX" sz="18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0.56963</cdr:x>
      <cdr:y>0.26457</cdr:y>
    </cdr:from>
    <cdr:to>
      <cdr:x>0.65409</cdr:x>
      <cdr:y>0.31008</cdr:y>
    </cdr:to>
    <cdr:sp macro="" textlink="">
      <cdr:nvSpPr>
        <cdr:cNvPr id="2" name="CuadroTexto 1"/>
        <cdr:cNvSpPr txBox="1"/>
      </cdr:nvSpPr>
      <cdr:spPr>
        <a:xfrm xmlns:a="http://schemas.openxmlformats.org/drawingml/2006/main">
          <a:off x="6166678" y="1673498"/>
          <a:ext cx="914400" cy="2878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s-MX" sz="1100" dirty="0"/>
        </a:p>
      </cdr:txBody>
    </cdr:sp>
  </cdr:relSizeAnchor>
  <cdr:relSizeAnchor xmlns:cdr="http://schemas.openxmlformats.org/drawingml/2006/chartDrawing">
    <cdr:from>
      <cdr:x>0.27361</cdr:x>
      <cdr:y>0.14074</cdr:y>
    </cdr:from>
    <cdr:to>
      <cdr:x>0.30972</cdr:x>
      <cdr:y>0.20494</cdr:y>
    </cdr:to>
    <cdr:sp macro="" textlink="">
      <cdr:nvSpPr>
        <cdr:cNvPr id="3" name="CuadroTexto 2"/>
        <cdr:cNvSpPr txBox="1"/>
      </cdr:nvSpPr>
      <cdr:spPr>
        <a:xfrm xmlns:a="http://schemas.openxmlformats.org/drawingml/2006/main">
          <a:off x="3335867" y="965200"/>
          <a:ext cx="440267" cy="4402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800" dirty="0"/>
            <a:t>2</a:t>
          </a:r>
          <a:r>
            <a:rPr lang="es-MX" sz="1800" dirty="0" smtClean="0"/>
            <a:t>%</a:t>
          </a:r>
          <a:endParaRPr lang="es-MX" sz="1800" dirty="0"/>
        </a:p>
      </cdr:txBody>
    </cdr:sp>
  </cdr:relSizeAnchor>
  <cdr:relSizeAnchor xmlns:cdr="http://schemas.openxmlformats.org/drawingml/2006/chartDrawing">
    <cdr:from>
      <cdr:x>0.31806</cdr:x>
      <cdr:y>0.1284</cdr:y>
    </cdr:from>
    <cdr:to>
      <cdr:x>0.35972</cdr:x>
      <cdr:y>0.19506</cdr:y>
    </cdr:to>
    <cdr:sp macro="" textlink="">
      <cdr:nvSpPr>
        <cdr:cNvPr id="4" name="CuadroTexto 3"/>
        <cdr:cNvSpPr txBox="1"/>
      </cdr:nvSpPr>
      <cdr:spPr>
        <a:xfrm xmlns:a="http://schemas.openxmlformats.org/drawingml/2006/main">
          <a:off x="3877733" y="880533"/>
          <a:ext cx="508000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1800" dirty="0"/>
            <a:t>3</a:t>
          </a:r>
          <a:r>
            <a:rPr lang="es-MX" sz="1800" dirty="0" smtClean="0"/>
            <a:t>%</a:t>
          </a:r>
          <a:endParaRPr lang="es-MX" sz="1800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C6EA0-D1F3-45E2-BECC-805DA031861C}" type="datetimeFigureOut">
              <a:rPr lang="es-MX" smtClean="0"/>
              <a:t>09/01/2023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E0E31-86D8-475C-BC75-1CF32306A4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421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604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817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93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52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04028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78746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70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153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84707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219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1/9/2023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31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0" y="0"/>
            <a:ext cx="12196209" cy="6858000"/>
          </a:xfrm>
          <a:prstGeom prst="rect">
            <a:avLst/>
          </a:prstGeom>
        </p:spPr>
      </p:pic>
      <p:sp>
        <p:nvSpPr>
          <p:cNvPr id="7" name="CuadroTexto 7">
            <a:extLst>
              <a:ext uri="{FF2B5EF4-FFF2-40B4-BE49-F238E27FC236}">
                <a16:creationId xmlns:a16="http://schemas.microsoft.com/office/drawing/2014/main" id="{89F98628-23B7-4854-8925-F02B6D5DBA2C}"/>
              </a:ext>
            </a:extLst>
          </p:cNvPr>
          <p:cNvSpPr txBox="1"/>
          <p:nvPr/>
        </p:nvSpPr>
        <p:spPr>
          <a:xfrm>
            <a:off x="3803704" y="5775888"/>
            <a:ext cx="867324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4800" dirty="0">
                <a:solidFill>
                  <a:srgbClr val="628BFE"/>
                </a:solidFill>
                <a:latin typeface="Arial Black" panose="020B0A04020102020204" pitchFamily="34" charset="0"/>
              </a:rPr>
              <a:t>INICIO DE ACTIVIDADES</a:t>
            </a:r>
          </a:p>
          <a:p>
            <a:endParaRPr lang="es-MX" sz="5400" dirty="0">
              <a:latin typeface="Arial Black" panose="020B0A04020102020204" pitchFamily="34" charset="0"/>
            </a:endParaRPr>
          </a:p>
        </p:txBody>
      </p:sp>
      <p:sp>
        <p:nvSpPr>
          <p:cNvPr id="8" name="CuadroTexto 5">
            <a:extLst>
              <a:ext uri="{FF2B5EF4-FFF2-40B4-BE49-F238E27FC236}">
                <a16:creationId xmlns:a16="http://schemas.microsoft.com/office/drawing/2014/main" id="{08E56182-82F8-406A-A6D9-16AE04C6BB3C}"/>
              </a:ext>
            </a:extLst>
          </p:cNvPr>
          <p:cNvSpPr txBox="1"/>
          <p:nvPr/>
        </p:nvSpPr>
        <p:spPr>
          <a:xfrm>
            <a:off x="503791" y="244257"/>
            <a:ext cx="609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MX" sz="4400" dirty="0" smtClean="0">
                <a:solidFill>
                  <a:srgbClr val="628BFE"/>
                </a:solidFill>
                <a:latin typeface="Arial Black" panose="020B0A04020102020204" pitchFamily="34" charset="0"/>
              </a:rPr>
              <a:t>Segundo trimestre 2021</a:t>
            </a:r>
            <a:endParaRPr lang="es-MX" sz="4400" dirty="0">
              <a:solidFill>
                <a:srgbClr val="628BF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15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25600" y="1998631"/>
            <a:ext cx="8974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628B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REPARACIÓN FUGA DE AGUAS NEGRAS </a:t>
            </a:r>
          </a:p>
          <a:p>
            <a:pPr algn="ctr"/>
            <a:r>
              <a:rPr lang="es-MX" sz="4800" dirty="0" smtClean="0">
                <a:ln w="0"/>
                <a:solidFill>
                  <a:srgbClr val="628B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COLINAS 58 Y 59</a:t>
            </a:r>
          </a:p>
        </p:txBody>
      </p:sp>
    </p:spTree>
    <p:extLst>
      <p:ext uri="{BB962C8B-B14F-4D97-AF65-F5344CB8AC3E}">
        <p14:creationId xmlns:p14="http://schemas.microsoft.com/office/powerpoint/2010/main" val="1599905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28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82506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067" y="0"/>
            <a:ext cx="63669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61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976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1" y="0"/>
            <a:ext cx="599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245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20613" y="2004727"/>
            <a:ext cx="8974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628B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DESASOLVES DE ALBERCAS</a:t>
            </a:r>
          </a:p>
          <a:p>
            <a:pPr algn="ctr"/>
            <a:r>
              <a:rPr lang="es-MX" sz="4800" dirty="0" smtClean="0">
                <a:ln w="0"/>
                <a:solidFill>
                  <a:srgbClr val="628B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CONDOMINIO</a:t>
            </a:r>
          </a:p>
        </p:txBody>
      </p:sp>
    </p:spTree>
    <p:extLst>
      <p:ext uri="{BB962C8B-B14F-4D97-AF65-F5344CB8AC3E}">
        <p14:creationId xmlns:p14="http://schemas.microsoft.com/office/powerpoint/2010/main" val="1682725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6079068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065" y="0"/>
            <a:ext cx="6441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4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44263" y="444263"/>
            <a:ext cx="6858001" cy="596947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1739" y="317742"/>
            <a:ext cx="6857999" cy="622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1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02826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1134" y="347133"/>
            <a:ext cx="6858000" cy="616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7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417733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732" y="0"/>
            <a:ext cx="57742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177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485561" y="1997107"/>
            <a:ext cx="89746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MX" sz="4800" dirty="0" smtClean="0">
                <a:ln w="0"/>
                <a:solidFill>
                  <a:srgbClr val="628B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DESASOLVE REJILLAS PLUVIALES </a:t>
            </a:r>
          </a:p>
        </p:txBody>
      </p:sp>
    </p:spTree>
    <p:extLst>
      <p:ext uri="{BB962C8B-B14F-4D97-AF65-F5344CB8AC3E}">
        <p14:creationId xmlns:p14="http://schemas.microsoft.com/office/powerpoint/2010/main" val="212674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69332" y="593163"/>
            <a:ext cx="117009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628B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REPARACION FUGAS DE AGUA</a:t>
            </a:r>
          </a:p>
          <a:p>
            <a:pPr algn="ctr"/>
            <a:r>
              <a:rPr lang="es-MX" sz="4800" dirty="0" smtClean="0">
                <a:ln w="0"/>
                <a:solidFill>
                  <a:srgbClr val="628B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EN EL CONDOMINIO</a:t>
            </a:r>
            <a:endParaRPr lang="es-MX" sz="4800" dirty="0">
              <a:ln w="0"/>
              <a:solidFill>
                <a:srgbClr val="628BF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31334" y="2703016"/>
            <a:ext cx="6157383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s-MX" sz="3200" dirty="0" smtClean="0">
                <a:ln w="0"/>
                <a:solidFill>
                  <a:srgbClr val="628B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Palmeras 39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s-MX" sz="3200" dirty="0" smtClean="0">
                <a:ln w="0"/>
                <a:solidFill>
                  <a:srgbClr val="628B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Colorines 2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s-MX" sz="3200" dirty="0" smtClean="0">
                <a:ln w="0"/>
                <a:solidFill>
                  <a:srgbClr val="628B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Maples 2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s-MX" sz="3200" dirty="0" smtClean="0">
                <a:ln w="0"/>
                <a:solidFill>
                  <a:srgbClr val="628B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Cerrada del Rio 8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r>
              <a:rPr lang="es-MX" sz="3200" dirty="0" smtClean="0">
                <a:ln w="0"/>
                <a:solidFill>
                  <a:srgbClr val="628B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Palmeras 17</a:t>
            </a:r>
          </a:p>
          <a:p>
            <a:pPr marL="685800" indent="-685800" algn="just">
              <a:buFont typeface="Arial" panose="020B0604020202020204" pitchFamily="34" charset="0"/>
              <a:buChar char="•"/>
            </a:pPr>
            <a:endParaRPr lang="es-MX" sz="3200" dirty="0" smtClean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685800" indent="-685800" algn="just">
              <a:buFont typeface="Arial" panose="020B0604020202020204" pitchFamily="34" charset="0"/>
              <a:buChar char="•"/>
            </a:pPr>
            <a:endParaRPr lang="es-MX" sz="4000" dirty="0" smtClean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167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0"/>
            <a:ext cx="5791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78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" r="-1544" b="13070"/>
          <a:stretch/>
        </p:blipFill>
        <p:spPr>
          <a:xfrm>
            <a:off x="-1" y="0"/>
            <a:ext cx="6282267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9" b="12512"/>
          <a:stretch/>
        </p:blipFill>
        <p:spPr>
          <a:xfrm>
            <a:off x="6282266" y="0"/>
            <a:ext cx="59097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87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587" b="13158"/>
          <a:stretch/>
        </p:blipFill>
        <p:spPr>
          <a:xfrm>
            <a:off x="-1" y="-1"/>
            <a:ext cx="5808134" cy="68580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706" b="14144"/>
          <a:stretch/>
        </p:blipFill>
        <p:spPr>
          <a:xfrm>
            <a:off x="5808132" y="0"/>
            <a:ext cx="638386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87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375833" y="1892798"/>
            <a:ext cx="8974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MX" sz="4800" dirty="0" smtClean="0">
                <a:ln w="0"/>
                <a:solidFill>
                  <a:srgbClr val="628B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VARIOS REPARACIONES ALBERCAS</a:t>
            </a:r>
          </a:p>
        </p:txBody>
      </p:sp>
    </p:spTree>
    <p:extLst>
      <p:ext uri="{BB962C8B-B14F-4D97-AF65-F5344CB8AC3E}">
        <p14:creationId xmlns:p14="http://schemas.microsoft.com/office/powerpoint/2010/main" val="105568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404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0" y="0"/>
            <a:ext cx="645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2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27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8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63733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33" y="0"/>
            <a:ext cx="6028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69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0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52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00" y="0"/>
            <a:ext cx="6146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4627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753532" y="353144"/>
            <a:ext cx="110024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628B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VARIOS DENTRO DEL CONDOMINO</a:t>
            </a:r>
          </a:p>
        </p:txBody>
      </p:sp>
      <p:sp>
        <p:nvSpPr>
          <p:cNvPr id="4" name="CuadroTexto 3"/>
          <p:cNvSpPr txBox="1"/>
          <p:nvPr/>
        </p:nvSpPr>
        <p:spPr>
          <a:xfrm rot="10800000" flipV="1">
            <a:off x="753532" y="2553061"/>
            <a:ext cx="10532534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b="1" dirty="0" smtClean="0">
                <a:solidFill>
                  <a:srgbClr val="628BFE"/>
                </a:solidFill>
              </a:rPr>
              <a:t>BASE DE MEDICION LAURELES 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b="1" dirty="0" smtClean="0">
                <a:solidFill>
                  <a:srgbClr val="628BFE"/>
                </a:solidFill>
              </a:rPr>
              <a:t>CAMBIO DE BAQUELITAS AHUEHUETES 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b="1" dirty="0" smtClean="0">
                <a:solidFill>
                  <a:srgbClr val="628BFE"/>
                </a:solidFill>
              </a:rPr>
              <a:t>RETIRAR RAICES EN TUBERIA PALMERAS 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b="1" dirty="0" smtClean="0">
                <a:solidFill>
                  <a:srgbClr val="628BFE"/>
                </a:solidFill>
              </a:rPr>
              <a:t>FIJAR MEDIDOR EN CUARTO DE MAQUINAS MZA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2800" b="1" dirty="0" smtClean="0">
                <a:solidFill>
                  <a:srgbClr val="628BFE"/>
                </a:solidFill>
              </a:rPr>
              <a:t>ASENTAMIENTO ADOQUIN EXTERIOR CONDOMINIO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8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sz="28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28890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37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52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00" y="0"/>
            <a:ext cx="6146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5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556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452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201" y="0"/>
            <a:ext cx="6146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0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992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0" y="0"/>
            <a:ext cx="589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8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0933" y="270932"/>
            <a:ext cx="6858000" cy="631613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5067" y="491066"/>
            <a:ext cx="6858000" cy="587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032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794936" y="863600"/>
            <a:ext cx="878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endParaRPr lang="es-MX" sz="4800" dirty="0">
              <a:ln w="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s-MX" sz="4800" dirty="0" smtClean="0">
                <a:ln w="0"/>
                <a:solidFill>
                  <a:srgbClr val="628B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ARREGLO DE LA PLUMA DE VIGILANCIA</a:t>
            </a:r>
          </a:p>
        </p:txBody>
      </p:sp>
    </p:spTree>
    <p:extLst>
      <p:ext uri="{BB962C8B-B14F-4D97-AF65-F5344CB8AC3E}">
        <p14:creationId xmlns:p14="http://schemas.microsoft.com/office/powerpoint/2010/main" val="131376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28226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267" y="0"/>
            <a:ext cx="5909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6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41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540936" y="1270000"/>
            <a:ext cx="878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4800" dirty="0" smtClean="0">
                <a:ln w="0"/>
                <a:solidFill>
                  <a:srgbClr val="628B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DE CFE PARA EL MEJORAMIENTO DEL SERVICO</a:t>
            </a:r>
            <a:endParaRPr lang="es-MX" sz="4800" dirty="0">
              <a:ln w="0"/>
              <a:solidFill>
                <a:srgbClr val="628BF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13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214533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532" y="0"/>
            <a:ext cx="59774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1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436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1" y="0"/>
            <a:ext cx="6248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439336" y="1591733"/>
            <a:ext cx="878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MX" sz="4800" dirty="0" smtClean="0">
                <a:ln w="0"/>
                <a:solidFill>
                  <a:srgbClr val="628B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CURSO DE CAPACITACION DE ACUERDO</a:t>
            </a:r>
          </a:p>
          <a:p>
            <a:pPr algn="ctr"/>
            <a:r>
              <a:rPr lang="es-MX" sz="4800" dirty="0" smtClean="0">
                <a:ln w="0"/>
                <a:solidFill>
                  <a:srgbClr val="628B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 LA NOM-30</a:t>
            </a:r>
          </a:p>
        </p:txBody>
      </p:sp>
    </p:spTree>
    <p:extLst>
      <p:ext uri="{BB962C8B-B14F-4D97-AF65-F5344CB8AC3E}">
        <p14:creationId xmlns:p14="http://schemas.microsoft.com/office/powerpoint/2010/main" val="112121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267" y="0"/>
            <a:ext cx="12378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28267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267" y="0"/>
            <a:ext cx="6163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9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371603" y="1913467"/>
            <a:ext cx="8788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MX" sz="4800" dirty="0" smtClean="0">
                <a:ln w="0"/>
                <a:solidFill>
                  <a:srgbClr val="628B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ARREGLO</a:t>
            </a:r>
          </a:p>
          <a:p>
            <a:pPr algn="ctr"/>
            <a:r>
              <a:rPr lang="es-MX" sz="4800" dirty="0" smtClean="0">
                <a:ln w="0"/>
                <a:solidFill>
                  <a:srgbClr val="628B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FUGA EN EL POZO</a:t>
            </a:r>
          </a:p>
          <a:p>
            <a:pPr algn="ctr"/>
            <a:r>
              <a:rPr lang="es-MX" sz="4800" dirty="0" smtClean="0">
                <a:ln w="0"/>
                <a:solidFill>
                  <a:srgbClr val="628B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AHUEHUETES</a:t>
            </a:r>
          </a:p>
        </p:txBody>
      </p:sp>
    </p:spTree>
    <p:extLst>
      <p:ext uri="{BB962C8B-B14F-4D97-AF65-F5344CB8AC3E}">
        <p14:creationId xmlns:p14="http://schemas.microsoft.com/office/powerpoint/2010/main" val="85240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rreglo fuga del poz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9467" y="237067"/>
            <a:ext cx="7958667" cy="564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577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380065" y="1795431"/>
            <a:ext cx="8974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rgbClr val="628B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COLOCACION </a:t>
            </a:r>
            <a:r>
              <a:rPr lang="es-MX" sz="4800" dirty="0" smtClean="0">
                <a:ln w="0"/>
                <a:solidFill>
                  <a:srgbClr val="628B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DE</a:t>
            </a:r>
          </a:p>
          <a:p>
            <a:pPr algn="ctr"/>
            <a:r>
              <a:rPr lang="es-MX" sz="4800" dirty="0" smtClean="0">
                <a:ln w="0"/>
                <a:solidFill>
                  <a:srgbClr val="628B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MALLA CICLONICA PLANTA TRATADORA</a:t>
            </a:r>
          </a:p>
        </p:txBody>
      </p:sp>
    </p:spTree>
    <p:extLst>
      <p:ext uri="{BB962C8B-B14F-4D97-AF65-F5344CB8AC3E}">
        <p14:creationId xmlns:p14="http://schemas.microsoft.com/office/powerpoint/2010/main" val="66567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83867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67" y="0"/>
            <a:ext cx="5808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4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87586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867" y="0"/>
            <a:ext cx="6316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8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12933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467" y="0"/>
            <a:ext cx="5960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76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0"/>
            <a:ext cx="7048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7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WhatsApp Video 2021-07-10 at 1.35.02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5868" y="0"/>
            <a:ext cx="5655732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8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524003" y="1371600"/>
            <a:ext cx="8788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800" dirty="0" smtClean="0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r>
              <a:rPr lang="es-MX" sz="4800" dirty="0" smtClean="0">
                <a:ln w="0"/>
                <a:solidFill>
                  <a:srgbClr val="628BF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TRABAJOS DE MANTENIMIENTO PLANTA TRATADORA</a:t>
            </a:r>
            <a:endParaRPr lang="es-MX" sz="4800" dirty="0">
              <a:ln w="0"/>
              <a:solidFill>
                <a:srgbClr val="628BF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283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848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0"/>
            <a:ext cx="680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78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0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3" y="0"/>
            <a:ext cx="59436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132" y="0"/>
            <a:ext cx="6129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8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2346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467" y="0"/>
            <a:ext cx="6468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7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5DECA50-D650-4750-B0FB-6436E0BF6063}"/>
              </a:ext>
            </a:extLst>
          </p:cNvPr>
          <p:cNvSpPr txBox="1"/>
          <p:nvPr/>
        </p:nvSpPr>
        <p:spPr>
          <a:xfrm>
            <a:off x="2374474" y="61466"/>
            <a:ext cx="74430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6165FF"/>
                </a:solidFill>
                <a:latin typeface="Arial Black" panose="020B0A04020102020204" pitchFamily="34" charset="0"/>
              </a:rPr>
              <a:t>INGRESOS   </a:t>
            </a:r>
          </a:p>
          <a:p>
            <a:pPr algn="ctr"/>
            <a:r>
              <a:rPr lang="es-ES" sz="3600" b="1" dirty="0" smtClean="0">
                <a:solidFill>
                  <a:srgbClr val="6165FF"/>
                </a:solidFill>
                <a:latin typeface="Arial Black" panose="020B0A04020102020204" pitchFamily="34" charset="0"/>
              </a:rPr>
              <a:t>SEGUNDO TRIMESTRE  2021</a:t>
            </a:r>
            <a:endParaRPr lang="es-ES" sz="3600" b="1" dirty="0">
              <a:solidFill>
                <a:srgbClr val="6165FF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B4C1B2F-64C0-4E12-A83C-C54C839950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0025634"/>
              </p:ext>
            </p:extLst>
          </p:nvPr>
        </p:nvGraphicFramePr>
        <p:xfrm>
          <a:off x="728134" y="1413206"/>
          <a:ext cx="10677056" cy="4843399"/>
        </p:xfrm>
        <a:graphic>
          <a:graphicData uri="http://schemas.openxmlformats.org/drawingml/2006/table">
            <a:tbl>
              <a:tblPr firstRow="1" firstCol="1" bandRow="1"/>
              <a:tblGrid>
                <a:gridCol w="8860004">
                  <a:extLst>
                    <a:ext uri="{9D8B030D-6E8A-4147-A177-3AD203B41FA5}">
                      <a16:colId xmlns:a16="http://schemas.microsoft.com/office/drawing/2014/main" val="707960510"/>
                    </a:ext>
                  </a:extLst>
                </a:gridCol>
                <a:gridCol w="1817052">
                  <a:extLst>
                    <a:ext uri="{9D8B030D-6E8A-4147-A177-3AD203B41FA5}">
                      <a16:colId xmlns:a16="http://schemas.microsoft.com/office/drawing/2014/main" val="816238015"/>
                    </a:ext>
                  </a:extLst>
                </a:gridCol>
              </a:tblGrid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DE CONDÓMINOS</a:t>
                      </a:r>
                      <a:endParaRPr lang="es-MX" sz="27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es-MX" sz="2700" b="1" kern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5591014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</a:t>
                      </a:r>
                      <a:endParaRPr lang="es-MX" sz="27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700" b="1" kern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80015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 2012</a:t>
                      </a:r>
                      <a:endParaRPr lang="es-MX" sz="27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4602404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EXTRAORDINARIAS SISMO 19-09-17</a:t>
                      </a:r>
                      <a:endParaRPr lang="es-MX" sz="27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204887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SERVICIO AREAS PRIVADAS</a:t>
                      </a:r>
                      <a:endParaRPr lang="es-MX" sz="2700" b="1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s-MX" sz="2700" b="1" kern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5252886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ADICIONALES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s-MX" sz="2700" b="1" kern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8634627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CUOTAS ADICIONALES DIVERSAS</a:t>
                      </a:r>
                      <a:endParaRPr lang="es-MX" sz="27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176233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SEGURO AREAS COMUNES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1175398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MANTENIMIENTO ADICIONAL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2700" b="1" kern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8705991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PRODUCTOS FINANCIEROS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700" b="1" kern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391342"/>
                  </a:ext>
                </a:extLst>
              </a:tr>
              <a:tr h="43864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DESCUENTOS POR PRONTO PAGO</a:t>
                      </a: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700" b="1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s-MX" sz="2700" b="1" kern="120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MX" sz="2700" b="1" kern="1200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2087359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0351CFCD-64AC-44AD-B174-145419877EDC}"/>
              </a:ext>
            </a:extLst>
          </p:cNvPr>
          <p:cNvSpPr txBox="1"/>
          <p:nvPr/>
        </p:nvSpPr>
        <p:spPr>
          <a:xfrm>
            <a:off x="786811" y="6460177"/>
            <a:ext cx="11172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/>
              <a:t>*EN LOS RUBROS COLOR </a:t>
            </a:r>
            <a:r>
              <a:rPr lang="es-MX" sz="1100" dirty="0" smtClean="0"/>
              <a:t>NEGRO </a:t>
            </a:r>
            <a:r>
              <a:rPr lang="es-MX" sz="1100" dirty="0"/>
              <a:t>EXISTE APORTACION PERO NO SE ANEXO PARA LA REPRESENTACION GRAFICA, PARA ACLARACIONES VEASE EL REPORTE DEL BALANCE DE ACTIVIDADES.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353387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93239BFB-0DE0-4EFF-9B02-0206DFCE5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6613877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84303CD1-D8E1-481E-9953-45A83E8D5C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2317923"/>
              </p:ext>
            </p:extLst>
          </p:nvPr>
        </p:nvGraphicFramePr>
        <p:xfrm>
          <a:off x="7621534" y="1393371"/>
          <a:ext cx="4570466" cy="5058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0980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F65A364-8D0A-4791-8BE7-FC88BF1839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8165434"/>
              </p:ext>
            </p:extLst>
          </p:nvPr>
        </p:nvGraphicFramePr>
        <p:xfrm>
          <a:off x="524933" y="1200329"/>
          <a:ext cx="11059499" cy="4979014"/>
        </p:xfrm>
        <a:graphic>
          <a:graphicData uri="http://schemas.openxmlformats.org/drawingml/2006/table">
            <a:tbl>
              <a:tblPr firstRow="1" firstCol="1" bandRow="1"/>
              <a:tblGrid>
                <a:gridCol w="8511930">
                  <a:extLst>
                    <a:ext uri="{9D8B030D-6E8A-4147-A177-3AD203B41FA5}">
                      <a16:colId xmlns:a16="http://schemas.microsoft.com/office/drawing/2014/main" val="1505191764"/>
                    </a:ext>
                  </a:extLst>
                </a:gridCol>
                <a:gridCol w="2547569">
                  <a:extLst>
                    <a:ext uri="{9D8B030D-6E8A-4147-A177-3AD203B41FA5}">
                      <a16:colId xmlns:a16="http://schemas.microsoft.com/office/drawing/2014/main" val="2123519589"/>
                    </a:ext>
                  </a:extLst>
                </a:gridCol>
              </a:tblGrid>
              <a:tr h="4301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ADMINISTRACIÓN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MX" sz="2000" b="1" kern="12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1541210"/>
                  </a:ext>
                </a:extLst>
              </a:tr>
              <a:tr h="37331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JARDINERÍA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es-MX" sz="2000" b="1" kern="12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7219995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VIGILANCIA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s-MX" sz="2000" b="1" kern="12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373079"/>
                  </a:ext>
                </a:extLst>
              </a:tr>
              <a:tr h="4424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DE MANTENIMIENTO DE ALBERCAS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s-MX" sz="2000" b="1" kern="12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2096291"/>
                  </a:ext>
                </a:extLst>
              </a:tr>
              <a:tr h="4286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GENERALES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s-MX" sz="2000" b="1" kern="12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0587440"/>
                  </a:ext>
                </a:extLst>
              </a:tr>
              <a:tr h="4286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AREA COMUN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s-MX" sz="2000" b="1" kern="12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8530157"/>
                  </a:ext>
                </a:extLst>
              </a:tr>
              <a:tr h="400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SEGURO DE AREAS COMUNES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000" b="1" kern="12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5900752"/>
                  </a:ext>
                </a:extLst>
              </a:tr>
              <a:tr h="4009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SEGURO DE CASAS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s-MX" sz="2000" b="1" kern="12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723577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OTROS GASTOS EXTRAORDINARIOS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2000" b="1" kern="12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626147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CANCELACION DE CFDI INGRESOS POR DEMANDAS </a:t>
                      </a:r>
                      <a:r>
                        <a:rPr lang="es-MX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EJE</a:t>
                      </a:r>
                      <a:endParaRPr lang="es-MX" sz="2000" b="1" kern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6798209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 SISMO 19-09-2017</a:t>
                      </a:r>
                      <a:endParaRPr lang="es-MX" sz="2000" b="1" kern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s-MX" sz="2000" b="1" kern="12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249564"/>
                  </a:ext>
                </a:extLst>
              </a:tr>
              <a:tr h="4147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GASTOS</a:t>
                      </a:r>
                      <a:r>
                        <a:rPr lang="es-MX" sz="2000" b="1" kern="1200" baseline="0" dirty="0" smtClean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COVID-19</a:t>
                      </a:r>
                      <a:endParaRPr lang="es-MX" sz="2000" b="1" kern="1200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2000" b="1" kern="1200" dirty="0" smtClean="0">
                          <a:solidFill>
                            <a:srgbClr val="0070C0"/>
                          </a:solidFill>
                          <a:effectLst/>
                          <a:latin typeface="Arial Black" panose="020B0A040201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s-MX" sz="2000" b="1" kern="1200" dirty="0">
                        <a:solidFill>
                          <a:srgbClr val="0070C0"/>
                        </a:solidFill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1499428"/>
                  </a:ext>
                </a:extLst>
              </a:tr>
            </a:tbl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041FF39F-B5B6-420E-BC35-EA181382223A}"/>
              </a:ext>
            </a:extLst>
          </p:cNvPr>
          <p:cNvSpPr txBox="1"/>
          <p:nvPr/>
        </p:nvSpPr>
        <p:spPr>
          <a:xfrm>
            <a:off x="2422373" y="0"/>
            <a:ext cx="74430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>
                <a:solidFill>
                  <a:srgbClr val="628BFE"/>
                </a:solidFill>
                <a:latin typeface="Arial Black" panose="020B0A04020102020204" pitchFamily="34" charset="0"/>
              </a:rPr>
              <a:t>GASTOS   </a:t>
            </a:r>
          </a:p>
          <a:p>
            <a:pPr algn="ctr"/>
            <a:r>
              <a:rPr lang="es-ES" sz="3600" b="1" dirty="0" smtClean="0">
                <a:solidFill>
                  <a:srgbClr val="628BFE"/>
                </a:solidFill>
                <a:latin typeface="Arial Black" panose="020B0A04020102020204" pitchFamily="34" charset="0"/>
              </a:rPr>
              <a:t>SEGUNDO TRIMESTRE  2021</a:t>
            </a:r>
            <a:endParaRPr lang="es-ES" sz="3600" b="1" dirty="0">
              <a:solidFill>
                <a:srgbClr val="628BF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79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CF72F3AF-B916-4026-9480-C6014F9F03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6212893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1474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99BB9020-EB0C-460D-9CAC-922520F820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6231554"/>
              </p:ext>
            </p:extLst>
          </p:nvPr>
        </p:nvGraphicFramePr>
        <p:xfrm>
          <a:off x="206886" y="1595676"/>
          <a:ext cx="6356581" cy="423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2130297-736C-413D-871C-A05CBBCE5622}"/>
              </a:ext>
            </a:extLst>
          </p:cNvPr>
          <p:cNvSpPr txBox="1"/>
          <p:nvPr/>
        </p:nvSpPr>
        <p:spPr>
          <a:xfrm>
            <a:off x="2679214" y="159556"/>
            <a:ext cx="638187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400" dirty="0">
                <a:solidFill>
                  <a:srgbClr val="628BFE"/>
                </a:solidFill>
                <a:latin typeface="Arial Black" panose="020B0A04020102020204" pitchFamily="34" charset="0"/>
              </a:rPr>
              <a:t>BALANCE GENERAL</a:t>
            </a:r>
          </a:p>
          <a:p>
            <a:pPr algn="ctr"/>
            <a:r>
              <a:rPr lang="es-ES" sz="1600" b="1" dirty="0" smtClean="0">
                <a:solidFill>
                  <a:srgbClr val="628BFE"/>
                </a:solidFill>
              </a:rPr>
              <a:t>AL 30 DE JUNIO </a:t>
            </a:r>
            <a:r>
              <a:rPr lang="es-ES" sz="1600" b="1" dirty="0">
                <a:solidFill>
                  <a:srgbClr val="628BFE"/>
                </a:solidFill>
              </a:rPr>
              <a:t>DEL </a:t>
            </a:r>
            <a:r>
              <a:rPr lang="es-ES" sz="1600" b="1" dirty="0" smtClean="0">
                <a:solidFill>
                  <a:srgbClr val="628BFE"/>
                </a:solidFill>
              </a:rPr>
              <a:t>2021</a:t>
            </a:r>
            <a:endParaRPr lang="es-ES" sz="1600" b="1" dirty="0">
              <a:solidFill>
                <a:srgbClr val="628BFE"/>
              </a:solidFill>
            </a:endParaRPr>
          </a:p>
          <a:p>
            <a:pPr algn="ctr"/>
            <a:r>
              <a:rPr lang="es-ES" sz="1600" b="1" dirty="0">
                <a:solidFill>
                  <a:srgbClr val="628BFE"/>
                </a:solidFill>
              </a:rPr>
              <a:t>EN PORCENTAJES</a:t>
            </a: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ACBFC36C-B4A8-4723-B4CE-9BADCA17E3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42435928"/>
              </p:ext>
            </p:extLst>
          </p:nvPr>
        </p:nvGraphicFramePr>
        <p:xfrm>
          <a:off x="7053005" y="1582685"/>
          <a:ext cx="4310743" cy="4236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2382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4096" y="194095"/>
            <a:ext cx="6858002" cy="646981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01904" y="567906"/>
            <a:ext cx="6858002" cy="572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0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68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17234" y="283233"/>
            <a:ext cx="6858000" cy="629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1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72535" y="372534"/>
            <a:ext cx="6858002" cy="611293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6599" y="389467"/>
            <a:ext cx="6671734" cy="607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32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366933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933" y="0"/>
            <a:ext cx="5825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673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3279</TotalTime>
  <Words>328</Words>
  <Application>Microsoft Office PowerPoint</Application>
  <PresentationFormat>Panorámica</PresentationFormat>
  <Paragraphs>116</Paragraphs>
  <Slides>59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59</vt:i4>
      </vt:variant>
    </vt:vector>
  </HeadingPairs>
  <TitlesOfParts>
    <vt:vector size="65" baseType="lpstr">
      <vt:lpstr>Arial</vt:lpstr>
      <vt:lpstr>Arial Black</vt:lpstr>
      <vt:lpstr>Calibri</vt:lpstr>
      <vt:lpstr>Calibri Light</vt:lpstr>
      <vt:lpstr>Times New Roman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Acer</dc:creator>
  <cp:lastModifiedBy>erika jimenez rico</cp:lastModifiedBy>
  <cp:revision>274</cp:revision>
  <dcterms:created xsi:type="dcterms:W3CDTF">2019-04-30T23:24:35Z</dcterms:created>
  <dcterms:modified xsi:type="dcterms:W3CDTF">2023-01-10T03:46:48Z</dcterms:modified>
</cp:coreProperties>
</file>